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3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B4431"/>
    <a:srgbClr val="FFFF99"/>
    <a:srgbClr val="BFF6BC"/>
    <a:srgbClr val="FF66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28" autoAdjust="0"/>
  </p:normalViewPr>
  <p:slideViewPr>
    <p:cSldViewPr>
      <p:cViewPr>
        <p:scale>
          <a:sx n="90" d="100"/>
          <a:sy n="90" d="100"/>
        </p:scale>
        <p:origin x="-72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03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82258-33B2-41CC-8F3F-91A85DBF3F3B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47095-3E3E-44EB-9E0A-7F1B453E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875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fld id="{4E0B915C-0197-4B36-8C3F-29384CC2FEE2}" type="datetime2">
              <a:rPr lang="en-GB" smtClean="0"/>
              <a:t>Wednesday, 03 June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fld id="{DEC60EA4-28BE-4436-9F73-4090B429F4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522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E6F3-CEE1-4671-BD9E-4008212934F4}" type="datetime2">
              <a:rPr lang="en-GB" smtClean="0"/>
              <a:t>Wednesday, 03 June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91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4A80-4DF9-4184-A5B3-444DAB01B3AE}" type="datetime2">
              <a:rPr lang="en-GB" smtClean="0"/>
              <a:t>Wednesday, 03 June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09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00FF"/>
              </a:buClr>
              <a:buFont typeface="Wingdings" pitchFamily="2" charset="2"/>
              <a:buChar char="v"/>
              <a:defRPr/>
            </a:lvl1pPr>
            <a:lvl2pPr marL="742950" indent="-285750">
              <a:buClr>
                <a:srgbClr val="FF0000"/>
              </a:buClr>
              <a:buFont typeface="Wingdings" pitchFamily="2" charset="2"/>
              <a:buChar char="Ø"/>
              <a:defRPr/>
            </a:lvl2pPr>
            <a:lvl3pPr marL="1143000" indent="-228600">
              <a:buClr>
                <a:srgbClr val="0000FF"/>
              </a:buCl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03 June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328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F3FF6-1C58-4184-B0C7-08CD5F753704}" type="datetime2">
              <a:rPr lang="en-GB" smtClean="0"/>
              <a:t>Wednesday, 03 June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01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6C56-E920-41A9-B333-37C9CC4C6C4D}" type="datetime2">
              <a:rPr lang="en-GB" smtClean="0"/>
              <a:t>Wednesday, 03 June 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207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984-8B10-4631-9399-41385BE99DA2}" type="datetime2">
              <a:rPr lang="en-GB" smtClean="0"/>
              <a:t>Wednesday, 03 June 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37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49F4-3287-4576-9584-18F912ED9B24}" type="datetime2">
              <a:rPr lang="en-GB" smtClean="0"/>
              <a:t>Wednesday, 03 June 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821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EC19-FECF-4158-A3AD-E24CAB87380F}" type="datetime2">
              <a:rPr lang="en-GB" smtClean="0"/>
              <a:t>Wednesday, 03 June 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33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9AABA-E7B5-490A-8E2C-BF3F29F016C9}" type="datetime2">
              <a:rPr lang="en-GB" smtClean="0"/>
              <a:t>Wednesday, 03 June 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2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5A120-08DD-47B4-BAB5-7A9B3A8C93FB}" type="datetime2">
              <a:rPr lang="en-GB" smtClean="0"/>
              <a:t>Wednesday, 03 June 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3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accent3">
                <a:lumMod val="75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034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fld id="{5ACCD828-A6A4-42F6-B565-0CF21A54DCA0}" type="datetime2">
              <a:rPr lang="en-GB" smtClean="0"/>
              <a:pPr/>
              <a:t>Wednesday, 03 June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r>
              <a:rPr lang="en-GB" dirty="0" smtClean="0"/>
              <a:t>Slide </a:t>
            </a:r>
            <a:fld id="{DEC60EA4-28BE-4436-9F73-4090B429F4F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59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2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3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4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5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</p:tmplLst>
      </p:bldP>
    </p:bld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v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Ø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q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v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v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Higher Biology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Plant &amp; Animal Breeding</a:t>
            </a:r>
            <a:endParaRPr lang="en-GB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 rot="20391039">
            <a:off x="6066979" y="5744685"/>
            <a:ext cx="2640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Mr G R Davidson</a:t>
            </a:r>
            <a:endParaRPr lang="en-GB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4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Outbreeding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/>
              <a:t>Outbreeding</a:t>
            </a:r>
            <a:r>
              <a:rPr lang="en-GB" dirty="0" smtClean="0"/>
              <a:t> is the crossing of 2 individuals which are unrelated.</a:t>
            </a:r>
          </a:p>
          <a:p>
            <a:r>
              <a:rPr lang="en-GB" dirty="0" smtClean="0"/>
              <a:t>Cross-pollinating plants and animals are the natural out-breeders.</a:t>
            </a:r>
          </a:p>
          <a:p>
            <a:r>
              <a:rPr lang="en-GB" dirty="0" smtClean="0"/>
              <a:t>Outbreeding keeps the alleles heterozygous and the main disadvantage of this is that the offspring are not guaranteed to show the desirable traits.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03 June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20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Crossbreeding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In order to prevent things like inbreeding depression, breeders will carry out crossbreeding.</a:t>
            </a:r>
          </a:p>
          <a:p>
            <a:r>
              <a:rPr lang="en-GB" dirty="0" smtClean="0"/>
              <a:t>Crossbreeding involves the introduction of new alleles by introducing individuals with a different genotype, but one which will also be desirable.</a:t>
            </a:r>
          </a:p>
          <a:p>
            <a:r>
              <a:rPr lang="en-GB" dirty="0" smtClean="0"/>
              <a:t>The F</a:t>
            </a:r>
            <a:r>
              <a:rPr lang="en-GB" baseline="-30000" dirty="0" smtClean="0"/>
              <a:t>1</a:t>
            </a:r>
            <a:r>
              <a:rPr lang="en-GB" dirty="0" smtClean="0"/>
              <a:t> produced usually perform well and show </a:t>
            </a:r>
            <a:r>
              <a:rPr lang="en-GB" b="1" u="sng" dirty="0" smtClean="0"/>
              <a:t>hybrid vigour</a:t>
            </a:r>
            <a:r>
              <a:rPr lang="en-GB" b="1" dirty="0" smtClean="0"/>
              <a:t> </a:t>
            </a:r>
            <a:r>
              <a:rPr lang="en-GB" dirty="0" smtClean="0"/>
              <a:t>because they combine the best qualities of both parents.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03 June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7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 Crossing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test cross is used to identify the genotype of an individual to see if it is homo- or heterozygous.</a:t>
            </a:r>
          </a:p>
          <a:p>
            <a:r>
              <a:rPr lang="en-GB" dirty="0" smtClean="0"/>
              <a:t>E.g. in cattle H =hornless and h=horns.</a:t>
            </a:r>
          </a:p>
          <a:p>
            <a:r>
              <a:rPr lang="en-GB" dirty="0" smtClean="0"/>
              <a:t>How can we work out the genotype of a cow with no horns?</a:t>
            </a:r>
          </a:p>
          <a:p>
            <a:r>
              <a:rPr lang="en-GB" dirty="0" smtClean="0"/>
              <a:t>We would carry out a test cross.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03 June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70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 crossing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/>
          <a:lstStyle/>
          <a:p>
            <a:r>
              <a:rPr lang="en-GB" dirty="0" smtClean="0"/>
              <a:t>If the cow was crossed with a horned bull we would get one of the following: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03 June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13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149476" y="2852936"/>
            <a:ext cx="17796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HH x </a:t>
            </a:r>
            <a:r>
              <a:rPr lang="en-GB" sz="3200" dirty="0" err="1" smtClean="0">
                <a:latin typeface="Comic Sans MS" pitchFamily="66" charset="0"/>
              </a:rPr>
              <a:t>hh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24128" y="2780928"/>
            <a:ext cx="1701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err="1" smtClean="0">
                <a:latin typeface="Comic Sans MS" pitchFamily="66" charset="0"/>
              </a:rPr>
              <a:t>Hh</a:t>
            </a:r>
            <a:r>
              <a:rPr lang="en-GB" sz="3200" dirty="0" smtClean="0">
                <a:latin typeface="Comic Sans MS" pitchFamily="66" charset="0"/>
              </a:rPr>
              <a:t> x </a:t>
            </a:r>
            <a:r>
              <a:rPr lang="en-GB" sz="3200" dirty="0" err="1" smtClean="0">
                <a:latin typeface="Comic Sans MS" pitchFamily="66" charset="0"/>
              </a:rPr>
              <a:t>hh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1640" y="3933056"/>
            <a:ext cx="13853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All </a:t>
            </a:r>
            <a:r>
              <a:rPr lang="en-GB" sz="3200" dirty="0" err="1" smtClean="0">
                <a:latin typeface="Comic Sans MS" pitchFamily="66" charset="0"/>
              </a:rPr>
              <a:t>Hh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4048" y="3953695"/>
            <a:ext cx="32207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Either </a:t>
            </a:r>
            <a:r>
              <a:rPr lang="en-GB" sz="3200" dirty="0" err="1" smtClean="0">
                <a:latin typeface="Comic Sans MS" pitchFamily="66" charset="0"/>
              </a:rPr>
              <a:t>Hh</a:t>
            </a:r>
            <a:r>
              <a:rPr lang="en-GB" sz="3200" dirty="0" smtClean="0">
                <a:latin typeface="Comic Sans MS" pitchFamily="66" charset="0"/>
              </a:rPr>
              <a:t> or </a:t>
            </a:r>
            <a:r>
              <a:rPr lang="en-GB" sz="3200" dirty="0" err="1" smtClean="0">
                <a:latin typeface="Comic Sans MS" pitchFamily="66" charset="0"/>
              </a:rPr>
              <a:t>hh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7584" y="4538470"/>
            <a:ext cx="24352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All hornless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92080" y="4517831"/>
            <a:ext cx="298511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>
                <a:latin typeface="Comic Sans MS" pitchFamily="66" charset="0"/>
              </a:rPr>
              <a:t>50% hornless, </a:t>
            </a:r>
          </a:p>
          <a:p>
            <a:pPr algn="ctr"/>
            <a:r>
              <a:rPr lang="en-GB" sz="3200" dirty="0" smtClean="0">
                <a:latin typeface="Comic Sans MS" pitchFamily="66" charset="0"/>
              </a:rPr>
              <a:t>50% horned</a:t>
            </a:r>
            <a:endParaRPr lang="en-GB" sz="3200" dirty="0">
              <a:latin typeface="Comic Sans MS" pitchFamily="66" charset="0"/>
            </a:endParaRPr>
          </a:p>
        </p:txBody>
      </p:sp>
      <p:cxnSp>
        <p:nvCxnSpPr>
          <p:cNvPr id="14" name="Straight Arrow Connector 13"/>
          <p:cNvCxnSpPr>
            <a:stCxn id="7" idx="2"/>
          </p:cNvCxnSpPr>
          <p:nvPr/>
        </p:nvCxnSpPr>
        <p:spPr>
          <a:xfrm>
            <a:off x="2039303" y="3437711"/>
            <a:ext cx="0" cy="4997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574681" y="3458350"/>
            <a:ext cx="0" cy="4997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11560" y="5087217"/>
            <a:ext cx="31213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00FF"/>
                </a:solidFill>
                <a:latin typeface="Comic Sans MS" pitchFamily="66" charset="0"/>
              </a:rPr>
              <a:t>If they are all hornless, </a:t>
            </a:r>
          </a:p>
          <a:p>
            <a:pPr algn="ctr"/>
            <a:r>
              <a:rPr lang="en-GB" sz="2000" dirty="0" smtClean="0">
                <a:solidFill>
                  <a:srgbClr val="0000FF"/>
                </a:solidFill>
                <a:latin typeface="Comic Sans MS" pitchFamily="66" charset="0"/>
              </a:rPr>
              <a:t>we now know that the </a:t>
            </a:r>
          </a:p>
          <a:p>
            <a:pPr algn="ctr"/>
            <a:r>
              <a:rPr lang="en-GB" sz="2000" dirty="0" smtClean="0">
                <a:solidFill>
                  <a:srgbClr val="0000FF"/>
                </a:solidFill>
                <a:latin typeface="Comic Sans MS" pitchFamily="66" charset="0"/>
              </a:rPr>
              <a:t>original cow was HH.</a:t>
            </a:r>
            <a:endParaRPr lang="en-GB" sz="2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58711" y="5445224"/>
            <a:ext cx="44518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00FF"/>
                </a:solidFill>
                <a:latin typeface="Comic Sans MS" pitchFamily="66" charset="0"/>
              </a:rPr>
              <a:t>If half are hornless</a:t>
            </a:r>
            <a:r>
              <a:rPr lang="en-GB" sz="20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000" dirty="0" smtClean="0">
                <a:solidFill>
                  <a:srgbClr val="0000FF"/>
                </a:solidFill>
                <a:latin typeface="Comic Sans MS" pitchFamily="66" charset="0"/>
              </a:rPr>
              <a:t>and the other</a:t>
            </a:r>
          </a:p>
          <a:p>
            <a:pPr algn="ctr"/>
            <a:r>
              <a:rPr lang="en-GB" sz="2000" dirty="0" smtClean="0">
                <a:solidFill>
                  <a:srgbClr val="0000FF"/>
                </a:solidFill>
                <a:latin typeface="Comic Sans MS" pitchFamily="66" charset="0"/>
              </a:rPr>
              <a:t> half horned, we now know that the </a:t>
            </a:r>
          </a:p>
          <a:p>
            <a:pPr algn="ctr"/>
            <a:r>
              <a:rPr lang="en-GB" sz="2000" dirty="0" smtClean="0">
                <a:solidFill>
                  <a:srgbClr val="0000FF"/>
                </a:solidFill>
                <a:latin typeface="Comic Sans MS" pitchFamily="66" charset="0"/>
              </a:rPr>
              <a:t>original cow was </a:t>
            </a:r>
            <a:r>
              <a:rPr lang="en-GB" sz="2000" dirty="0" err="1" smtClean="0">
                <a:solidFill>
                  <a:srgbClr val="0000FF"/>
                </a:solidFill>
                <a:latin typeface="Comic Sans MS" pitchFamily="66" charset="0"/>
              </a:rPr>
              <a:t>Hh</a:t>
            </a:r>
            <a:r>
              <a:rPr lang="en-GB" sz="2000" dirty="0" smtClean="0">
                <a:solidFill>
                  <a:srgbClr val="0000FF"/>
                </a:solidFill>
                <a:latin typeface="Comic Sans MS" pitchFamily="66" charset="0"/>
              </a:rPr>
              <a:t>.</a:t>
            </a:r>
            <a:endParaRPr lang="en-GB" sz="2000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39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 Technology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u="sng" dirty="0" smtClean="0"/>
              <a:t>Genetic</a:t>
            </a:r>
            <a:r>
              <a:rPr lang="en-GB" u="sng" dirty="0" smtClean="0"/>
              <a:t> </a:t>
            </a:r>
            <a:r>
              <a:rPr lang="en-GB" b="1" u="sng" dirty="0" smtClean="0"/>
              <a:t>transformation</a:t>
            </a:r>
            <a:r>
              <a:rPr lang="en-GB" dirty="0" smtClean="0"/>
              <a:t> is the process of inserting a gene from one organism into another.</a:t>
            </a:r>
          </a:p>
          <a:p>
            <a:r>
              <a:rPr lang="en-GB" dirty="0" smtClean="0"/>
              <a:t>It is normally carried out by a bacterial plasmid being used as a vector.</a:t>
            </a:r>
          </a:p>
          <a:p>
            <a:r>
              <a:rPr lang="en-GB" dirty="0" smtClean="0"/>
              <a:t>The organism which has been transformed is then used in a breeding programme.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03 June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6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 Technology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These genetically transformed crops can be used to:</a:t>
            </a:r>
          </a:p>
          <a:p>
            <a:pPr lvl="1"/>
            <a:r>
              <a:rPr lang="en-GB" dirty="0"/>
              <a:t>Increase yield</a:t>
            </a:r>
          </a:p>
          <a:p>
            <a:pPr lvl="1"/>
            <a:r>
              <a:rPr lang="en-GB" dirty="0" smtClean="0"/>
              <a:t>Increase drought tolerance</a:t>
            </a:r>
          </a:p>
          <a:p>
            <a:pPr lvl="1"/>
            <a:r>
              <a:rPr lang="en-GB" dirty="0" smtClean="0"/>
              <a:t>Protect from insects, fungi, etc.</a:t>
            </a:r>
          </a:p>
          <a:p>
            <a:pPr lvl="1"/>
            <a:r>
              <a:rPr lang="en-GB" dirty="0" smtClean="0"/>
              <a:t>Reduce the use of fertilisers</a:t>
            </a:r>
          </a:p>
          <a:p>
            <a:pPr lvl="1"/>
            <a:r>
              <a:rPr lang="en-GB" dirty="0" smtClean="0"/>
              <a:t>Increase nutritional value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03 June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6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 Technology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Genomic sequencing is the process used to determine the DNA sequence of an organism.</a:t>
            </a:r>
          </a:p>
          <a:p>
            <a:r>
              <a:rPr lang="en-GB" dirty="0" smtClean="0"/>
              <a:t>This allows genes to be identified which can then allow these organisms to be used in breeding programmes.</a:t>
            </a:r>
          </a:p>
          <a:p>
            <a:r>
              <a:rPr lang="en-GB" dirty="0" smtClean="0"/>
              <a:t>This will hopefully introduce the new gene into a new cultivar.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03 June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31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Field Trials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Field trials are used to establish the best conditions under which certain plants will grow.</a:t>
            </a:r>
          </a:p>
          <a:p>
            <a:r>
              <a:rPr lang="en-GB" dirty="0" smtClean="0"/>
              <a:t>They are experiments which are very carefully controlled.</a:t>
            </a:r>
          </a:p>
          <a:p>
            <a:r>
              <a:rPr lang="en-GB" dirty="0" smtClean="0"/>
              <a:t>They take place in fields which are divided up into smaller areas called plots.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03 June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9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Field Trials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Field trials can be used to:</a:t>
            </a:r>
          </a:p>
          <a:p>
            <a:pPr lvl="1"/>
            <a:r>
              <a:rPr lang="en-GB" dirty="0" smtClean="0"/>
              <a:t>Find out if different environmental conditions has an effect of the growth of plants.</a:t>
            </a:r>
          </a:p>
          <a:p>
            <a:pPr lvl="1"/>
            <a:r>
              <a:rPr lang="en-GB" dirty="0" smtClean="0"/>
              <a:t>Find out which plants grow better under the same conditions.</a:t>
            </a:r>
          </a:p>
          <a:p>
            <a:pPr lvl="1"/>
            <a:r>
              <a:rPr lang="en-GB" dirty="0" smtClean="0"/>
              <a:t>Find out how well genetically modified plants perform.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03 June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9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Field Trials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any field trial there has to be a fair comparison between the plots or between the treatments.</a:t>
            </a:r>
          </a:p>
          <a:p>
            <a:r>
              <a:rPr lang="en-GB" dirty="0" smtClean="0"/>
              <a:t>Replicates have to be carried out to improve the reliability of the results.</a:t>
            </a:r>
          </a:p>
          <a:p>
            <a:r>
              <a:rPr lang="en-GB" dirty="0" smtClean="0"/>
              <a:t>The plots have to be scattered randomly to ensure that no other conditions can bias the experiments.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03 June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49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Genetic Selection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Genetics can be used to improve plants and animals in order to increase productivity.</a:t>
            </a:r>
          </a:p>
          <a:p>
            <a:r>
              <a:rPr lang="en-GB" dirty="0" smtClean="0"/>
              <a:t>Characteristics which breeders would like to see improved include those in the table below: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03 June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23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Field Trial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03 June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20</a:t>
            </a:fld>
            <a:endParaRPr lang="en-GB"/>
          </a:p>
        </p:txBody>
      </p:sp>
      <p:grpSp>
        <p:nvGrpSpPr>
          <p:cNvPr id="23" name="Group 22"/>
          <p:cNvGrpSpPr/>
          <p:nvPr/>
        </p:nvGrpSpPr>
        <p:grpSpPr>
          <a:xfrm>
            <a:off x="1043608" y="1209188"/>
            <a:ext cx="7196082" cy="4812100"/>
            <a:chOff x="1043608" y="1209188"/>
            <a:chExt cx="7196082" cy="4812100"/>
          </a:xfrm>
        </p:grpSpPr>
        <p:sp>
          <p:nvSpPr>
            <p:cNvPr id="7" name="TextBox 6"/>
            <p:cNvSpPr txBox="1"/>
            <p:nvPr/>
          </p:nvSpPr>
          <p:spPr>
            <a:xfrm>
              <a:off x="1043608" y="1209188"/>
              <a:ext cx="1800000" cy="120032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Plot A</a:t>
              </a:r>
            </a:p>
            <a:p>
              <a:pPr algn="ctr"/>
              <a:r>
                <a:rPr lang="en-GB" dirty="0" smtClean="0">
                  <a:latin typeface="Comic Sans MS" pitchFamily="66" charset="0"/>
                </a:rPr>
                <a:t>10kg seed</a:t>
              </a:r>
            </a:p>
            <a:p>
              <a:pPr algn="ctr"/>
              <a:r>
                <a:rPr lang="en-GB" dirty="0" smtClean="0">
                  <a:latin typeface="Comic Sans MS" pitchFamily="66" charset="0"/>
                </a:rPr>
                <a:t>plus </a:t>
              </a:r>
            </a:p>
            <a:p>
              <a:pPr algn="ctr"/>
              <a:r>
                <a:rPr lang="en-GB" dirty="0" smtClean="0">
                  <a:latin typeface="Comic Sans MS" pitchFamily="66" charset="0"/>
                </a:rPr>
                <a:t>5kg fertiliser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43608" y="2409517"/>
              <a:ext cx="1800000" cy="120032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Plot B</a:t>
              </a:r>
            </a:p>
            <a:p>
              <a:pPr algn="ctr"/>
              <a:r>
                <a:rPr lang="en-GB" dirty="0" smtClean="0">
                  <a:latin typeface="Comic Sans MS" pitchFamily="66" charset="0"/>
                </a:rPr>
                <a:t>10kg seed</a:t>
              </a:r>
            </a:p>
            <a:p>
              <a:pPr algn="ctr"/>
              <a:r>
                <a:rPr lang="en-GB" dirty="0" smtClean="0">
                  <a:latin typeface="Comic Sans MS" pitchFamily="66" charset="0"/>
                </a:rPr>
                <a:t>plus </a:t>
              </a:r>
            </a:p>
            <a:p>
              <a:pPr algn="ctr"/>
              <a:r>
                <a:rPr lang="en-GB" dirty="0" smtClean="0">
                  <a:latin typeface="Comic Sans MS" pitchFamily="66" charset="0"/>
                </a:rPr>
                <a:t>10kg fertiliser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44008" y="3615275"/>
              <a:ext cx="1800000" cy="120032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Plot C</a:t>
              </a:r>
            </a:p>
            <a:p>
              <a:pPr algn="ctr"/>
              <a:r>
                <a:rPr lang="en-GB" dirty="0" smtClean="0">
                  <a:latin typeface="Comic Sans MS" pitchFamily="66" charset="0"/>
                </a:rPr>
                <a:t>10kg seed</a:t>
              </a:r>
            </a:p>
            <a:p>
              <a:pPr algn="ctr"/>
              <a:r>
                <a:rPr lang="en-GB" dirty="0" smtClean="0">
                  <a:latin typeface="Comic Sans MS" pitchFamily="66" charset="0"/>
                </a:rPr>
                <a:t>plus </a:t>
              </a:r>
            </a:p>
            <a:p>
              <a:pPr algn="ctr"/>
              <a:r>
                <a:rPr lang="en-GB" dirty="0">
                  <a:latin typeface="Comic Sans MS" pitchFamily="66" charset="0"/>
                </a:rPr>
                <a:t>1</a:t>
              </a:r>
              <a:r>
                <a:rPr lang="en-GB" dirty="0" smtClean="0">
                  <a:latin typeface="Comic Sans MS" pitchFamily="66" charset="0"/>
                </a:rPr>
                <a:t>5kg fertiliser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44208" y="4820959"/>
              <a:ext cx="1800000" cy="120032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  <a:latin typeface="Comic Sans MS" pitchFamily="66" charset="0"/>
                </a:rPr>
                <a:t>Plot D</a:t>
              </a:r>
            </a:p>
            <a:p>
              <a:pPr algn="ctr"/>
              <a:r>
                <a:rPr lang="en-GB" dirty="0" smtClean="0">
                  <a:solidFill>
                    <a:schemeClr val="bg1"/>
                  </a:solidFill>
                  <a:latin typeface="Comic Sans MS" pitchFamily="66" charset="0"/>
                </a:rPr>
                <a:t>10kg seed</a:t>
              </a:r>
            </a:p>
            <a:p>
              <a:pPr algn="ctr"/>
              <a:r>
                <a:rPr lang="en-GB" dirty="0" smtClean="0">
                  <a:solidFill>
                    <a:schemeClr val="bg1"/>
                  </a:solidFill>
                  <a:latin typeface="Comic Sans MS" pitchFamily="66" charset="0"/>
                </a:rPr>
                <a:t>plus </a:t>
              </a:r>
            </a:p>
            <a:p>
              <a:pPr algn="ctr"/>
              <a:r>
                <a:rPr lang="en-GB" dirty="0">
                  <a:solidFill>
                    <a:schemeClr val="bg1"/>
                  </a:solidFill>
                  <a:latin typeface="Comic Sans MS" pitchFamily="66" charset="0"/>
                </a:rPr>
                <a:t>2</a:t>
              </a:r>
              <a:r>
                <a:rPr lang="en-GB" dirty="0" smtClean="0">
                  <a:solidFill>
                    <a:schemeClr val="bg1"/>
                  </a:solidFill>
                  <a:latin typeface="Comic Sans MS" pitchFamily="66" charset="0"/>
                </a:rPr>
                <a:t>0kg fertiliser</a:t>
              </a:r>
              <a:endParaRPr lang="en-GB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38890" y="1209188"/>
              <a:ext cx="1800000" cy="120032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Plot B</a:t>
              </a:r>
            </a:p>
            <a:p>
              <a:pPr algn="ctr"/>
              <a:r>
                <a:rPr lang="en-GB" dirty="0" smtClean="0">
                  <a:latin typeface="Comic Sans MS" pitchFamily="66" charset="0"/>
                </a:rPr>
                <a:t>10kg seed</a:t>
              </a:r>
            </a:p>
            <a:p>
              <a:pPr algn="ctr"/>
              <a:r>
                <a:rPr lang="en-GB" dirty="0" smtClean="0">
                  <a:latin typeface="Comic Sans MS" pitchFamily="66" charset="0"/>
                </a:rPr>
                <a:t>plus </a:t>
              </a:r>
            </a:p>
            <a:p>
              <a:pPr algn="ctr"/>
              <a:r>
                <a:rPr lang="en-GB" dirty="0" smtClean="0">
                  <a:latin typeface="Comic Sans MS" pitchFamily="66" charset="0"/>
                </a:rPr>
                <a:t>10kg fertiliser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39290" y="2409517"/>
              <a:ext cx="1800000" cy="120032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Plot C</a:t>
              </a:r>
            </a:p>
            <a:p>
              <a:pPr algn="ctr"/>
              <a:r>
                <a:rPr lang="en-GB" dirty="0" smtClean="0">
                  <a:latin typeface="Comic Sans MS" pitchFamily="66" charset="0"/>
                </a:rPr>
                <a:t>10kg seed</a:t>
              </a:r>
            </a:p>
            <a:p>
              <a:pPr algn="ctr"/>
              <a:r>
                <a:rPr lang="en-GB" dirty="0" smtClean="0">
                  <a:latin typeface="Comic Sans MS" pitchFamily="66" charset="0"/>
                </a:rPr>
                <a:t>plus </a:t>
              </a:r>
            </a:p>
            <a:p>
              <a:pPr algn="ctr"/>
              <a:r>
                <a:rPr lang="en-GB" dirty="0">
                  <a:latin typeface="Comic Sans MS" pitchFamily="66" charset="0"/>
                </a:rPr>
                <a:t>1</a:t>
              </a:r>
              <a:r>
                <a:rPr lang="en-GB" dirty="0" smtClean="0">
                  <a:latin typeface="Comic Sans MS" pitchFamily="66" charset="0"/>
                </a:rPr>
                <a:t>5kg fertiliser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839490" y="3615275"/>
              <a:ext cx="1800000" cy="120032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  <a:latin typeface="Comic Sans MS" pitchFamily="66" charset="0"/>
                </a:rPr>
                <a:t>Plot D</a:t>
              </a:r>
            </a:p>
            <a:p>
              <a:pPr algn="ctr"/>
              <a:r>
                <a:rPr lang="en-GB" dirty="0" smtClean="0">
                  <a:solidFill>
                    <a:schemeClr val="bg1"/>
                  </a:solidFill>
                  <a:latin typeface="Comic Sans MS" pitchFamily="66" charset="0"/>
                </a:rPr>
                <a:t>10kg seed</a:t>
              </a:r>
            </a:p>
            <a:p>
              <a:pPr algn="ctr"/>
              <a:r>
                <a:rPr lang="en-GB" dirty="0" smtClean="0">
                  <a:solidFill>
                    <a:schemeClr val="bg1"/>
                  </a:solidFill>
                  <a:latin typeface="Comic Sans MS" pitchFamily="66" charset="0"/>
                </a:rPr>
                <a:t>plus </a:t>
              </a:r>
            </a:p>
            <a:p>
              <a:pPr algn="ctr"/>
              <a:r>
                <a:rPr lang="en-GB" dirty="0">
                  <a:solidFill>
                    <a:schemeClr val="bg1"/>
                  </a:solidFill>
                  <a:latin typeface="Comic Sans MS" pitchFamily="66" charset="0"/>
                </a:rPr>
                <a:t>2</a:t>
              </a:r>
              <a:r>
                <a:rPr lang="en-GB" dirty="0" smtClean="0">
                  <a:solidFill>
                    <a:schemeClr val="bg1"/>
                  </a:solidFill>
                  <a:latin typeface="Comic Sans MS" pitchFamily="66" charset="0"/>
                </a:rPr>
                <a:t>0kg fertiliser</a:t>
              </a:r>
              <a:endParaRPr lang="en-GB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838890" y="4820959"/>
              <a:ext cx="1800000" cy="120032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Plot A</a:t>
              </a:r>
            </a:p>
            <a:p>
              <a:pPr algn="ctr"/>
              <a:r>
                <a:rPr lang="en-GB" dirty="0" smtClean="0">
                  <a:latin typeface="Comic Sans MS" pitchFamily="66" charset="0"/>
                </a:rPr>
                <a:t>10kg seed</a:t>
              </a:r>
            </a:p>
            <a:p>
              <a:pPr algn="ctr"/>
              <a:r>
                <a:rPr lang="en-GB" dirty="0" smtClean="0">
                  <a:latin typeface="Comic Sans MS" pitchFamily="66" charset="0"/>
                </a:rPr>
                <a:t>plus </a:t>
              </a:r>
            </a:p>
            <a:p>
              <a:pPr algn="ctr"/>
              <a:r>
                <a:rPr lang="en-GB" dirty="0" smtClean="0">
                  <a:latin typeface="Comic Sans MS" pitchFamily="66" charset="0"/>
                </a:rPr>
                <a:t>5kg fertiliser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638887" y="3615275"/>
              <a:ext cx="1800000" cy="120032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Plot A</a:t>
              </a:r>
            </a:p>
            <a:p>
              <a:pPr algn="ctr"/>
              <a:r>
                <a:rPr lang="en-GB" dirty="0" smtClean="0">
                  <a:latin typeface="Comic Sans MS" pitchFamily="66" charset="0"/>
                </a:rPr>
                <a:t>10kg seed</a:t>
              </a:r>
            </a:p>
            <a:p>
              <a:pPr algn="ctr"/>
              <a:r>
                <a:rPr lang="en-GB" dirty="0" smtClean="0">
                  <a:latin typeface="Comic Sans MS" pitchFamily="66" charset="0"/>
                </a:rPr>
                <a:t>plus </a:t>
              </a:r>
            </a:p>
            <a:p>
              <a:pPr algn="ctr"/>
              <a:r>
                <a:rPr lang="en-GB" dirty="0" smtClean="0">
                  <a:latin typeface="Comic Sans MS" pitchFamily="66" charset="0"/>
                </a:rPr>
                <a:t>5kg fertiliser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638887" y="4820959"/>
              <a:ext cx="1800000" cy="120032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Plot B</a:t>
              </a:r>
            </a:p>
            <a:p>
              <a:pPr algn="ctr"/>
              <a:r>
                <a:rPr lang="en-GB" dirty="0" smtClean="0">
                  <a:latin typeface="Comic Sans MS" pitchFamily="66" charset="0"/>
                </a:rPr>
                <a:t>10kg seed</a:t>
              </a:r>
            </a:p>
            <a:p>
              <a:pPr algn="ctr"/>
              <a:r>
                <a:rPr lang="en-GB" dirty="0" smtClean="0">
                  <a:latin typeface="Comic Sans MS" pitchFamily="66" charset="0"/>
                </a:rPr>
                <a:t>plus </a:t>
              </a:r>
            </a:p>
            <a:p>
              <a:pPr algn="ctr"/>
              <a:r>
                <a:rPr lang="en-GB" dirty="0" smtClean="0">
                  <a:latin typeface="Comic Sans MS" pitchFamily="66" charset="0"/>
                </a:rPr>
                <a:t>10kg fertiliser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639490" y="1209188"/>
              <a:ext cx="1800000" cy="120032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Plot C</a:t>
              </a:r>
            </a:p>
            <a:p>
              <a:pPr algn="ctr"/>
              <a:r>
                <a:rPr lang="en-GB" dirty="0" smtClean="0">
                  <a:latin typeface="Comic Sans MS" pitchFamily="66" charset="0"/>
                </a:rPr>
                <a:t>10kg seed</a:t>
              </a:r>
            </a:p>
            <a:p>
              <a:pPr algn="ctr"/>
              <a:r>
                <a:rPr lang="en-GB" dirty="0" smtClean="0">
                  <a:latin typeface="Comic Sans MS" pitchFamily="66" charset="0"/>
                </a:rPr>
                <a:t>plus </a:t>
              </a:r>
            </a:p>
            <a:p>
              <a:pPr algn="ctr"/>
              <a:r>
                <a:rPr lang="en-GB" dirty="0">
                  <a:latin typeface="Comic Sans MS" pitchFamily="66" charset="0"/>
                </a:rPr>
                <a:t>1</a:t>
              </a:r>
              <a:r>
                <a:rPr lang="en-GB" dirty="0" smtClean="0">
                  <a:latin typeface="Comic Sans MS" pitchFamily="66" charset="0"/>
                </a:rPr>
                <a:t>5kg fertiliser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639690" y="2409517"/>
              <a:ext cx="1800000" cy="120032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  <a:latin typeface="Comic Sans MS" pitchFamily="66" charset="0"/>
                </a:rPr>
                <a:t>Plot D</a:t>
              </a:r>
            </a:p>
            <a:p>
              <a:pPr algn="ctr"/>
              <a:r>
                <a:rPr lang="en-GB" dirty="0" smtClean="0">
                  <a:solidFill>
                    <a:schemeClr val="bg1"/>
                  </a:solidFill>
                  <a:latin typeface="Comic Sans MS" pitchFamily="66" charset="0"/>
                </a:rPr>
                <a:t>10kg seed</a:t>
              </a:r>
            </a:p>
            <a:p>
              <a:pPr algn="ctr"/>
              <a:r>
                <a:rPr lang="en-GB" dirty="0" smtClean="0">
                  <a:solidFill>
                    <a:schemeClr val="bg1"/>
                  </a:solidFill>
                  <a:latin typeface="Comic Sans MS" pitchFamily="66" charset="0"/>
                </a:rPr>
                <a:t>plus </a:t>
              </a:r>
            </a:p>
            <a:p>
              <a:pPr algn="ctr"/>
              <a:r>
                <a:rPr lang="en-GB" dirty="0">
                  <a:solidFill>
                    <a:schemeClr val="bg1"/>
                  </a:solidFill>
                  <a:latin typeface="Comic Sans MS" pitchFamily="66" charset="0"/>
                </a:rPr>
                <a:t>2</a:t>
              </a:r>
              <a:r>
                <a:rPr lang="en-GB" dirty="0" smtClean="0">
                  <a:solidFill>
                    <a:schemeClr val="bg1"/>
                  </a:solidFill>
                  <a:latin typeface="Comic Sans MS" pitchFamily="66" charset="0"/>
                </a:rPr>
                <a:t>0kg fertiliser</a:t>
              </a:r>
              <a:endParaRPr lang="en-GB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438887" y="1209188"/>
              <a:ext cx="1800000" cy="120032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  <a:latin typeface="Comic Sans MS" pitchFamily="66" charset="0"/>
                </a:rPr>
                <a:t>Plot D</a:t>
              </a:r>
            </a:p>
            <a:p>
              <a:pPr algn="ctr"/>
              <a:r>
                <a:rPr lang="en-GB" dirty="0" smtClean="0">
                  <a:solidFill>
                    <a:schemeClr val="bg1"/>
                  </a:solidFill>
                  <a:latin typeface="Comic Sans MS" pitchFamily="66" charset="0"/>
                </a:rPr>
                <a:t>10kg seed</a:t>
              </a:r>
            </a:p>
            <a:p>
              <a:pPr algn="ctr"/>
              <a:r>
                <a:rPr lang="en-GB" dirty="0" smtClean="0">
                  <a:solidFill>
                    <a:schemeClr val="bg1"/>
                  </a:solidFill>
                  <a:latin typeface="Comic Sans MS" pitchFamily="66" charset="0"/>
                </a:rPr>
                <a:t>plus </a:t>
              </a:r>
            </a:p>
            <a:p>
              <a:pPr algn="ctr"/>
              <a:r>
                <a:rPr lang="en-GB" dirty="0">
                  <a:solidFill>
                    <a:schemeClr val="bg1"/>
                  </a:solidFill>
                  <a:latin typeface="Comic Sans MS" pitchFamily="66" charset="0"/>
                </a:rPr>
                <a:t>2</a:t>
              </a:r>
              <a:r>
                <a:rPr lang="en-GB" dirty="0" smtClean="0">
                  <a:solidFill>
                    <a:schemeClr val="bg1"/>
                  </a:solidFill>
                  <a:latin typeface="Comic Sans MS" pitchFamily="66" charset="0"/>
                </a:rPr>
                <a:t>0kg fertiliser</a:t>
              </a:r>
              <a:endParaRPr lang="en-GB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438887" y="2409517"/>
              <a:ext cx="1800000" cy="120032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Plot A</a:t>
              </a:r>
            </a:p>
            <a:p>
              <a:pPr algn="ctr"/>
              <a:r>
                <a:rPr lang="en-GB" dirty="0" smtClean="0">
                  <a:latin typeface="Comic Sans MS" pitchFamily="66" charset="0"/>
                </a:rPr>
                <a:t>10kg seed</a:t>
              </a:r>
            </a:p>
            <a:p>
              <a:pPr algn="ctr"/>
              <a:r>
                <a:rPr lang="en-GB" dirty="0" smtClean="0">
                  <a:latin typeface="Comic Sans MS" pitchFamily="66" charset="0"/>
                </a:rPr>
                <a:t>plus </a:t>
              </a:r>
            </a:p>
            <a:p>
              <a:pPr algn="ctr"/>
              <a:r>
                <a:rPr lang="en-GB" dirty="0" smtClean="0">
                  <a:latin typeface="Comic Sans MS" pitchFamily="66" charset="0"/>
                </a:rPr>
                <a:t>5kg fertiliser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438887" y="3615275"/>
              <a:ext cx="1800000" cy="120032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Plot B</a:t>
              </a:r>
            </a:p>
            <a:p>
              <a:pPr algn="ctr"/>
              <a:r>
                <a:rPr lang="en-GB" dirty="0" smtClean="0">
                  <a:latin typeface="Comic Sans MS" pitchFamily="66" charset="0"/>
                </a:rPr>
                <a:t>10kg seed</a:t>
              </a:r>
            </a:p>
            <a:p>
              <a:pPr algn="ctr"/>
              <a:r>
                <a:rPr lang="en-GB" dirty="0" smtClean="0">
                  <a:latin typeface="Comic Sans MS" pitchFamily="66" charset="0"/>
                </a:rPr>
                <a:t>plus </a:t>
              </a:r>
            </a:p>
            <a:p>
              <a:pPr algn="ctr"/>
              <a:r>
                <a:rPr lang="en-GB" dirty="0" smtClean="0">
                  <a:latin typeface="Comic Sans MS" pitchFamily="66" charset="0"/>
                </a:rPr>
                <a:t>10kg fertiliser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439690" y="4820959"/>
              <a:ext cx="1800000" cy="120032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Plot C</a:t>
              </a:r>
            </a:p>
            <a:p>
              <a:pPr algn="ctr"/>
              <a:r>
                <a:rPr lang="en-GB" dirty="0" smtClean="0">
                  <a:latin typeface="Comic Sans MS" pitchFamily="66" charset="0"/>
                </a:rPr>
                <a:t>10kg seed</a:t>
              </a:r>
            </a:p>
            <a:p>
              <a:pPr algn="ctr"/>
              <a:r>
                <a:rPr lang="en-GB" dirty="0" smtClean="0">
                  <a:latin typeface="Comic Sans MS" pitchFamily="66" charset="0"/>
                </a:rPr>
                <a:t>plus </a:t>
              </a:r>
            </a:p>
            <a:p>
              <a:pPr algn="ctr"/>
              <a:r>
                <a:rPr lang="en-GB" dirty="0">
                  <a:latin typeface="Comic Sans MS" pitchFamily="66" charset="0"/>
                </a:rPr>
                <a:t>1</a:t>
              </a:r>
              <a:r>
                <a:rPr lang="en-GB" dirty="0" smtClean="0">
                  <a:latin typeface="Comic Sans MS" pitchFamily="66" charset="0"/>
                </a:rPr>
                <a:t>5kg fertiliser</a:t>
              </a:r>
              <a:endParaRPr lang="en-GB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755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Genetic Selection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055395"/>
              </p:ext>
            </p:extLst>
          </p:nvPr>
        </p:nvGraphicFramePr>
        <p:xfrm>
          <a:off x="179512" y="1600200"/>
          <a:ext cx="8784976" cy="3780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392488"/>
                <a:gridCol w="4392488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Desirable Characteristic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Organism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latin typeface="Comic Sans MS" pitchFamily="66" charset="0"/>
                        </a:rPr>
                        <a:t>Disease resistance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latin typeface="Comic Sans MS" pitchFamily="66" charset="0"/>
                        </a:rPr>
                        <a:t>Potato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latin typeface="Comic Sans MS" pitchFamily="66" charset="0"/>
                        </a:rPr>
                        <a:t>Frost resistance 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latin typeface="Comic Sans MS" pitchFamily="66" charset="0"/>
                        </a:rPr>
                        <a:t>Strawberries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latin typeface="Comic Sans MS" pitchFamily="66" charset="0"/>
                        </a:rPr>
                        <a:t>Increase in grain yield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latin typeface="Comic Sans MS" pitchFamily="66" charset="0"/>
                        </a:rPr>
                        <a:t>Wheat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latin typeface="Comic Sans MS" pitchFamily="66" charset="0"/>
                        </a:rPr>
                        <a:t>Increase in milk yield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latin typeface="Comic Sans MS" pitchFamily="66" charset="0"/>
                        </a:rPr>
                        <a:t>Dairy cattle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latin typeface="Comic Sans MS" pitchFamily="66" charset="0"/>
                        </a:rPr>
                        <a:t>Increase in nutrition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latin typeface="Comic Sans MS" pitchFamily="66" charset="0"/>
                        </a:rPr>
                        <a:t>Soya bean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>
                          <a:latin typeface="Comic Sans MS" pitchFamily="66" charset="0"/>
                        </a:rPr>
                        <a:t>Ability</a:t>
                      </a:r>
                      <a:r>
                        <a:rPr lang="en-GB" sz="1600" baseline="0" dirty="0" smtClean="0">
                          <a:latin typeface="Comic Sans MS" pitchFamily="66" charset="0"/>
                        </a:rPr>
                        <a:t> to thrive in certain environments</a:t>
                      </a:r>
                      <a:endParaRPr lang="en-GB" sz="1600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>
                          <a:latin typeface="Comic Sans MS" pitchFamily="66" charset="0"/>
                        </a:rPr>
                        <a:t>Maize can be grown in cold,</a:t>
                      </a:r>
                      <a:r>
                        <a:rPr lang="en-GB" sz="1600" baseline="0" dirty="0" smtClean="0">
                          <a:latin typeface="Comic Sans MS" pitchFamily="66" charset="0"/>
                        </a:rPr>
                        <a:t> damp climates</a:t>
                      </a:r>
                      <a:endParaRPr lang="en-GB" sz="1600" dirty="0">
                        <a:latin typeface="Comic Sans MS" pitchFamily="66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03 June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71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Genetic Selection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Plant breeders have discovered that some dwarf varieties of cereal put a lot more energy into seed creation than actual growth.</a:t>
            </a:r>
          </a:p>
          <a:p>
            <a:r>
              <a:rPr lang="en-GB" dirty="0" smtClean="0"/>
              <a:t>This increases the yield and improves food security.</a:t>
            </a:r>
          </a:p>
          <a:p>
            <a:r>
              <a:rPr lang="en-GB" dirty="0" smtClean="0"/>
              <a:t>It also makes them easier to harvest.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03 June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07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Genetic Selection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/>
              <a:t>Cultivars</a:t>
            </a:r>
            <a:r>
              <a:rPr lang="en-GB" dirty="0" smtClean="0"/>
              <a:t> are plants which have been created or selected for desirable characteristics.</a:t>
            </a:r>
          </a:p>
          <a:p>
            <a:r>
              <a:rPr lang="en-GB" dirty="0" smtClean="0"/>
              <a:t>They are maintained by </a:t>
            </a:r>
            <a:r>
              <a:rPr lang="en-GB" b="1" u="sng" dirty="0" smtClean="0"/>
              <a:t>cultivation</a:t>
            </a:r>
            <a:r>
              <a:rPr lang="en-GB" dirty="0" smtClean="0"/>
              <a:t>.</a:t>
            </a:r>
          </a:p>
          <a:p>
            <a:r>
              <a:rPr lang="en-GB" dirty="0" smtClean="0"/>
              <a:t>Food crops are almost all cultivars.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03 June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Genetic Selection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Breeders try to cross individuals with the most desirable characteristics, e.g. high grain yield, high meat yield, etc.</a:t>
            </a:r>
          </a:p>
          <a:p>
            <a:r>
              <a:rPr lang="en-GB" dirty="0" smtClean="0"/>
              <a:t>The offspring will then be used as the parents of the next generation.</a:t>
            </a:r>
          </a:p>
          <a:p>
            <a:r>
              <a:rPr lang="en-GB" dirty="0" smtClean="0"/>
              <a:t>It is hoped that the most desirable alleles of each parent will be passed on each time.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03 June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18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Inbreeding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u="sng" dirty="0" smtClean="0"/>
              <a:t>Inbreeding</a:t>
            </a:r>
            <a:r>
              <a:rPr lang="en-GB" dirty="0" smtClean="0"/>
              <a:t> involves the crossing of close relatives.</a:t>
            </a:r>
          </a:p>
          <a:p>
            <a:r>
              <a:rPr lang="en-GB" dirty="0" smtClean="0"/>
              <a:t>The most intense form of this is found in self-pollinating plants such as peas and wheat.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03 June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G R Davidson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37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Inbreeding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result of this is that eventually the stock will be homozygous for the desired characteristics and will therefore produce plants with the desired trait over multiple generations.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03 June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G R Davidson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37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Inbreeding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mtClean="0"/>
              <a:t>The </a:t>
            </a:r>
            <a:r>
              <a:rPr lang="en-GB" dirty="0" smtClean="0"/>
              <a:t>disadvantage of inbreeding can be that recessive alleles can also become homozygous and inbreeding depression occurs.</a:t>
            </a:r>
          </a:p>
          <a:p>
            <a:r>
              <a:rPr lang="en-GB" dirty="0" smtClean="0"/>
              <a:t>Inbreeding depression can result in a loss of vigour, reduced size, poor health</a:t>
            </a:r>
            <a:r>
              <a:rPr lang="en-GB" smtClean="0"/>
              <a:t>, etc.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03 June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G R Davidson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37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2720</TotalTime>
  <Words>1013</Words>
  <Application>Microsoft Office PowerPoint</Application>
  <PresentationFormat>On-screen Show (4:3)</PresentationFormat>
  <Paragraphs>219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Higher Biology</vt:lpstr>
      <vt:lpstr>Genetic Selection</vt:lpstr>
      <vt:lpstr>Genetic Selection</vt:lpstr>
      <vt:lpstr>Genetic Selection</vt:lpstr>
      <vt:lpstr>Genetic Selection</vt:lpstr>
      <vt:lpstr>Genetic Selection</vt:lpstr>
      <vt:lpstr>Inbreeding</vt:lpstr>
      <vt:lpstr>Inbreeding</vt:lpstr>
      <vt:lpstr>Inbreeding</vt:lpstr>
      <vt:lpstr>Outbreeding</vt:lpstr>
      <vt:lpstr>Crossbreeding</vt:lpstr>
      <vt:lpstr>Test Crossing</vt:lpstr>
      <vt:lpstr>Test crossing</vt:lpstr>
      <vt:lpstr>Gene Technology</vt:lpstr>
      <vt:lpstr>Gene Technology</vt:lpstr>
      <vt:lpstr>Gene Technology</vt:lpstr>
      <vt:lpstr>Field Trials</vt:lpstr>
      <vt:lpstr>Field Trials</vt:lpstr>
      <vt:lpstr>Field Trials</vt:lpstr>
      <vt:lpstr>Field Trial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Biology</dc:title>
  <dc:creator>Graham Davidson</dc:creator>
  <cp:lastModifiedBy>Graham Davidson</cp:lastModifiedBy>
  <cp:revision>200</cp:revision>
  <dcterms:created xsi:type="dcterms:W3CDTF">2014-09-10T08:40:26Z</dcterms:created>
  <dcterms:modified xsi:type="dcterms:W3CDTF">2015-06-03T13:04:24Z</dcterms:modified>
</cp:coreProperties>
</file>